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2" d="100"/>
          <a:sy n="92" d="100"/>
        </p:scale>
        <p:origin x="28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4/29/2018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4/29/2018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4/29/2018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4/29/2018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4/29/2018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4/29/2018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4/29/2018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4/29/2018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4/29/2018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4/29/2018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4/29/2018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4/29/2018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4/29/2018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4/29/2018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4/29/2018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4/29/2018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4/29/2018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4/29/2018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957A-CDDB-4483-8F70-1891D87DC2E1}"/>
              </a:ext>
            </a:extLst>
          </p:cNvPr>
          <p:cNvSpPr>
            <a:spLocks noGrp="1"/>
          </p:cNvSpPr>
          <p:nvPr>
            <p:ph type="ctrTitle"/>
          </p:nvPr>
        </p:nvSpPr>
        <p:spPr/>
        <p:txBody>
          <a:bodyPr/>
          <a:lstStyle/>
          <a:p>
            <a:r>
              <a:rPr lang="en-US" dirty="0"/>
              <a:t>Computer Organization Final Project</a:t>
            </a:r>
          </a:p>
        </p:txBody>
      </p:sp>
      <p:sp>
        <p:nvSpPr>
          <p:cNvPr id="3" name="Subtitle 2">
            <a:extLst>
              <a:ext uri="{FF2B5EF4-FFF2-40B4-BE49-F238E27FC236}">
                <a16:creationId xmlns:a16="http://schemas.microsoft.com/office/drawing/2014/main" id="{8C32DDF5-E65C-414F-ABF7-34526D17EFE8}"/>
              </a:ext>
            </a:extLst>
          </p:cNvPr>
          <p:cNvSpPr>
            <a:spLocks noGrp="1"/>
          </p:cNvSpPr>
          <p:nvPr>
            <p:ph type="subTitle" idx="1"/>
          </p:nvPr>
        </p:nvSpPr>
        <p:spPr/>
        <p:txBody>
          <a:bodyPr/>
          <a:lstStyle/>
          <a:p>
            <a:r>
              <a:rPr lang="en-US" dirty="0"/>
              <a:t>Team 19: “Coder? I Hardly Know Her!”</a:t>
            </a:r>
          </a:p>
        </p:txBody>
      </p:sp>
    </p:spTree>
    <p:extLst>
      <p:ext uri="{BB962C8B-B14F-4D97-AF65-F5344CB8AC3E}">
        <p14:creationId xmlns:p14="http://schemas.microsoft.com/office/powerpoint/2010/main" val="1492100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FCF35-2DCF-480B-9163-38E2F78BF6A1}"/>
              </a:ext>
            </a:extLst>
          </p:cNvPr>
          <p:cNvSpPr>
            <a:spLocks noGrp="1"/>
          </p:cNvSpPr>
          <p:nvPr>
            <p:ph type="title"/>
          </p:nvPr>
        </p:nvSpPr>
        <p:spPr/>
        <p:txBody>
          <a:bodyPr/>
          <a:lstStyle/>
          <a:p>
            <a:r>
              <a:rPr lang="en-US" dirty="0"/>
              <a:t>The Code</a:t>
            </a:r>
          </a:p>
        </p:txBody>
      </p:sp>
      <p:sp>
        <p:nvSpPr>
          <p:cNvPr id="3" name="Content Placeholder 2">
            <a:extLst>
              <a:ext uri="{FF2B5EF4-FFF2-40B4-BE49-F238E27FC236}">
                <a16:creationId xmlns:a16="http://schemas.microsoft.com/office/drawing/2014/main" id="{5948D83F-0827-4BCB-BD61-1D415CAABD4D}"/>
              </a:ext>
            </a:extLst>
          </p:cNvPr>
          <p:cNvSpPr>
            <a:spLocks noGrp="1"/>
          </p:cNvSpPr>
          <p:nvPr>
            <p:ph idx="1"/>
          </p:nvPr>
        </p:nvSpPr>
        <p:spPr>
          <a:xfrm>
            <a:off x="0" y="1996051"/>
            <a:ext cx="12192000" cy="752013"/>
          </a:xfrm>
          <a:solidFill>
            <a:schemeClr val="accent1">
              <a:alpha val="45000"/>
            </a:schemeClr>
          </a:solidFill>
          <a:ln w="25400">
            <a:solidFill>
              <a:schemeClr val="accent1"/>
            </a:solidFill>
          </a:ln>
        </p:spPr>
        <p:txBody>
          <a:bodyPr/>
          <a:lstStyle/>
          <a:p>
            <a:pPr marL="0" indent="0">
              <a:buNone/>
            </a:pPr>
            <a:r>
              <a:rPr lang="en-US" dirty="0"/>
              <a:t>The cache stores the tags of addresses in an array of lines that is split up into blocks. Each line contains the valid bit, the age, and the tag for that address.</a:t>
            </a:r>
          </a:p>
        </p:txBody>
      </p:sp>
      <p:pic>
        <p:nvPicPr>
          <p:cNvPr id="4" name="Image1">
            <a:extLst>
              <a:ext uri="{FF2B5EF4-FFF2-40B4-BE49-F238E27FC236}">
                <a16:creationId xmlns:a16="http://schemas.microsoft.com/office/drawing/2014/main" id="{EB5F87B5-9B2C-4B14-BACA-748B72307A35}"/>
              </a:ext>
            </a:extLst>
          </p:cNvPr>
          <p:cNvPicPr/>
          <p:nvPr/>
        </p:nvPicPr>
        <p:blipFill>
          <a:blip r:embed="rId2">
            <a:lum/>
            <a:alphaModFix/>
          </a:blip>
          <a:srcRect/>
          <a:stretch>
            <a:fillRect/>
          </a:stretch>
        </p:blipFill>
        <p:spPr>
          <a:xfrm>
            <a:off x="0" y="2749302"/>
            <a:ext cx="4896196" cy="3429000"/>
          </a:xfrm>
          <a:prstGeom prst="rect">
            <a:avLst/>
          </a:prstGeom>
        </p:spPr>
      </p:pic>
      <p:sp>
        <p:nvSpPr>
          <p:cNvPr id="5" name="Content Placeholder 2">
            <a:extLst>
              <a:ext uri="{FF2B5EF4-FFF2-40B4-BE49-F238E27FC236}">
                <a16:creationId xmlns:a16="http://schemas.microsoft.com/office/drawing/2014/main" id="{4451ACC9-DBA3-49FA-86EE-2FB448CFFC2F}"/>
              </a:ext>
            </a:extLst>
          </p:cNvPr>
          <p:cNvSpPr txBox="1">
            <a:spLocks/>
          </p:cNvSpPr>
          <p:nvPr/>
        </p:nvSpPr>
        <p:spPr>
          <a:xfrm>
            <a:off x="4896196" y="5617724"/>
            <a:ext cx="7295804" cy="1240276"/>
          </a:xfrm>
          <a:prstGeom prst="rect">
            <a:avLst/>
          </a:prstGeom>
          <a:solidFill>
            <a:schemeClr val="accent1">
              <a:alpha val="45000"/>
            </a:schemeClr>
          </a:solidFill>
          <a:ln w="254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The pipeline processes instructions concurrently, stalling when output from previous instructions is necessary.</a:t>
            </a:r>
          </a:p>
        </p:txBody>
      </p:sp>
      <p:pic>
        <p:nvPicPr>
          <p:cNvPr id="1026" name="Picture 2" descr="Image result for pipeline computer architecture">
            <a:extLst>
              <a:ext uri="{FF2B5EF4-FFF2-40B4-BE49-F238E27FC236}">
                <a16:creationId xmlns:a16="http://schemas.microsoft.com/office/drawing/2014/main" id="{65B339AF-2F25-4F72-81FA-5AE5960260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20" t="29639" r="11368" b="7465"/>
          <a:stretch/>
        </p:blipFill>
        <p:spPr bwMode="auto">
          <a:xfrm>
            <a:off x="4896196" y="2748065"/>
            <a:ext cx="4114801" cy="286965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CDDB7002-C57F-4288-9EC7-0950AAB43ED9}"/>
              </a:ext>
            </a:extLst>
          </p:cNvPr>
          <p:cNvSpPr txBox="1">
            <a:spLocks/>
          </p:cNvSpPr>
          <p:nvPr/>
        </p:nvSpPr>
        <p:spPr>
          <a:xfrm>
            <a:off x="9010997" y="2748064"/>
            <a:ext cx="3181003" cy="2869659"/>
          </a:xfrm>
          <a:prstGeom prst="rect">
            <a:avLst/>
          </a:prstGeom>
          <a:solidFill>
            <a:schemeClr val="accent1">
              <a:alpha val="45000"/>
            </a:schemeClr>
          </a:solidFill>
          <a:ln w="254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The analysis runs the IPLC 18 times with 9 different configurations, each run once with branch configuration TAKEN and once with NOT TAKEN.</a:t>
            </a:r>
          </a:p>
        </p:txBody>
      </p:sp>
    </p:spTree>
    <p:extLst>
      <p:ext uri="{BB962C8B-B14F-4D97-AF65-F5344CB8AC3E}">
        <p14:creationId xmlns:p14="http://schemas.microsoft.com/office/powerpoint/2010/main" val="2322966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374FF-A3F9-4DBA-A0EF-C733EB5EDC1E}"/>
              </a:ext>
            </a:extLst>
          </p:cNvPr>
          <p:cNvSpPr>
            <a:spLocks noGrp="1"/>
          </p:cNvSpPr>
          <p:nvPr>
            <p:ph type="title"/>
          </p:nvPr>
        </p:nvSpPr>
        <p:spPr/>
        <p:txBody>
          <a:bodyPr/>
          <a:lstStyle/>
          <a:p>
            <a:r>
              <a:rPr lang="en-US" dirty="0"/>
              <a:t>The Results</a:t>
            </a:r>
          </a:p>
        </p:txBody>
      </p:sp>
      <p:sp>
        <p:nvSpPr>
          <p:cNvPr id="3" name="Content Placeholder 2">
            <a:extLst>
              <a:ext uri="{FF2B5EF4-FFF2-40B4-BE49-F238E27FC236}">
                <a16:creationId xmlns:a16="http://schemas.microsoft.com/office/drawing/2014/main" id="{AAA7BB9C-1A59-4BCC-8892-2E794E349BB8}"/>
              </a:ext>
            </a:extLst>
          </p:cNvPr>
          <p:cNvSpPr>
            <a:spLocks noGrp="1"/>
          </p:cNvSpPr>
          <p:nvPr>
            <p:ph idx="1"/>
          </p:nvPr>
        </p:nvSpPr>
        <p:spPr>
          <a:xfrm>
            <a:off x="1" y="1971112"/>
            <a:ext cx="7607030" cy="4886887"/>
          </a:xfrm>
        </p:spPr>
        <p:txBody>
          <a:bodyPr/>
          <a:lstStyle/>
          <a:p>
            <a:pPr marL="0" indent="0">
              <a:buNone/>
            </a:pPr>
            <a:r>
              <a:rPr lang="en-US" dirty="0"/>
              <a:t>We tested cache sizes ranging from 2 through 7, block sizes ranging 1,2 and 4, associativity 1,2, and 4, and branch prediction configured TAKEN and NOT TAKEN.</a:t>
            </a:r>
          </a:p>
          <a:p>
            <a:pPr marL="0" indent="0">
              <a:buNone/>
            </a:pPr>
            <a:r>
              <a:rPr lang="en-US" dirty="0"/>
              <a:t>The branch prediction configured NOT TAKEN was far faster because conditionals more frequently evaluate to false.</a:t>
            </a:r>
          </a:p>
          <a:p>
            <a:pPr marL="0" indent="0">
              <a:buNone/>
            </a:pPr>
            <a:r>
              <a:rPr lang="en-US" dirty="0"/>
              <a:t>The best performance was found with the configurations (6,4,1,0), (4,4,4,0), and (6,4,1,1).</a:t>
            </a:r>
          </a:p>
          <a:p>
            <a:pPr marL="0" indent="0">
              <a:buNone/>
            </a:pPr>
            <a:r>
              <a:rPr lang="en-US" dirty="0"/>
              <a:t>The most common instruction was </a:t>
            </a:r>
            <a:r>
              <a:rPr lang="en-US" dirty="0" err="1"/>
              <a:t>rtypes</a:t>
            </a:r>
            <a:r>
              <a:rPr lang="en-US" dirty="0"/>
              <a:t>, taking up 52.764% of instructions. Jump and branch are far behind them with 20.269% and 23.768% respectively. </a:t>
            </a:r>
            <a:r>
              <a:rPr lang="en-US" dirty="0" err="1"/>
              <a:t>Sw</a:t>
            </a:r>
            <a:r>
              <a:rPr lang="en-US" dirty="0"/>
              <a:t>, </a:t>
            </a:r>
            <a:r>
              <a:rPr lang="en-US" dirty="0" err="1"/>
              <a:t>Lw</a:t>
            </a:r>
            <a:r>
              <a:rPr lang="en-US" dirty="0"/>
              <a:t>, </a:t>
            </a:r>
            <a:r>
              <a:rPr lang="en-US" dirty="0" err="1"/>
              <a:t>Syscall</a:t>
            </a:r>
            <a:r>
              <a:rPr lang="en-US" dirty="0"/>
              <a:t>, and </a:t>
            </a:r>
            <a:r>
              <a:rPr lang="en-US" dirty="0" err="1"/>
              <a:t>Nop</a:t>
            </a:r>
            <a:r>
              <a:rPr lang="en-US" dirty="0"/>
              <a:t> are far behind them with 0.437%, 2.757%, 0.003%, and 0.003% respectively. </a:t>
            </a:r>
          </a:p>
        </p:txBody>
      </p:sp>
      <p:pic>
        <p:nvPicPr>
          <p:cNvPr id="6" name="Picture 5">
            <a:extLst>
              <a:ext uri="{FF2B5EF4-FFF2-40B4-BE49-F238E27FC236}">
                <a16:creationId xmlns:a16="http://schemas.microsoft.com/office/drawing/2014/main" id="{A3666B28-DD16-4281-88E6-0B77E2CEFF21}"/>
              </a:ext>
            </a:extLst>
          </p:cNvPr>
          <p:cNvPicPr>
            <a:picLocks noChangeAspect="1"/>
          </p:cNvPicPr>
          <p:nvPr/>
        </p:nvPicPr>
        <p:blipFill>
          <a:blip r:embed="rId2"/>
          <a:stretch>
            <a:fillRect/>
          </a:stretch>
        </p:blipFill>
        <p:spPr>
          <a:xfrm>
            <a:off x="7607031" y="1971111"/>
            <a:ext cx="4584970" cy="4886887"/>
          </a:xfrm>
          <a:prstGeom prst="rect">
            <a:avLst/>
          </a:prstGeom>
        </p:spPr>
      </p:pic>
    </p:spTree>
    <p:extLst>
      <p:ext uri="{BB962C8B-B14F-4D97-AF65-F5344CB8AC3E}">
        <p14:creationId xmlns:p14="http://schemas.microsoft.com/office/powerpoint/2010/main" val="690353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1A30E-338A-4E68-83B9-55F6A3E88485}"/>
              </a:ext>
            </a:extLst>
          </p:cNvPr>
          <p:cNvSpPr>
            <a:spLocks noGrp="1"/>
          </p:cNvSpPr>
          <p:nvPr>
            <p:ph type="title"/>
          </p:nvPr>
        </p:nvSpPr>
        <p:spPr/>
        <p:txBody>
          <a:bodyPr/>
          <a:lstStyle/>
          <a:p>
            <a:r>
              <a:rPr lang="en-US" dirty="0"/>
              <a:t>The Team</a:t>
            </a:r>
          </a:p>
        </p:txBody>
      </p:sp>
      <p:sp>
        <p:nvSpPr>
          <p:cNvPr id="3" name="Content Placeholder 2">
            <a:extLst>
              <a:ext uri="{FF2B5EF4-FFF2-40B4-BE49-F238E27FC236}">
                <a16:creationId xmlns:a16="http://schemas.microsoft.com/office/drawing/2014/main" id="{CC562E81-1CD3-41D1-9E08-937C3F5C24F2}"/>
              </a:ext>
            </a:extLst>
          </p:cNvPr>
          <p:cNvSpPr>
            <a:spLocks noGrp="1"/>
          </p:cNvSpPr>
          <p:nvPr>
            <p:ph idx="1"/>
          </p:nvPr>
        </p:nvSpPr>
        <p:spPr>
          <a:xfrm>
            <a:off x="949760" y="2634279"/>
            <a:ext cx="10292479" cy="3470493"/>
          </a:xfrm>
        </p:spPr>
        <p:txBody>
          <a:bodyPr>
            <a:noAutofit/>
          </a:bodyPr>
          <a:lstStyle/>
          <a:p>
            <a:pPr marL="0" indent="0">
              <a:spcBef>
                <a:spcPts val="0"/>
              </a:spcBef>
              <a:buNone/>
            </a:pPr>
            <a:r>
              <a:rPr lang="en-US" sz="3500" dirty="0"/>
              <a:t>Manager					:	Richard Massimilla</a:t>
            </a:r>
          </a:p>
          <a:p>
            <a:pPr marL="0" indent="0">
              <a:spcBef>
                <a:spcPts val="0"/>
              </a:spcBef>
              <a:buNone/>
            </a:pPr>
            <a:r>
              <a:rPr lang="en-US" sz="3500" dirty="0"/>
              <a:t>Cache Coder				: 	Hunter Rouillard</a:t>
            </a:r>
          </a:p>
          <a:p>
            <a:pPr marL="0" indent="0">
              <a:spcBef>
                <a:spcPts val="0"/>
              </a:spcBef>
              <a:buNone/>
            </a:pPr>
            <a:r>
              <a:rPr lang="en-US" sz="3500" dirty="0"/>
              <a:t>Cache Documenter	</a:t>
            </a:r>
            <a:r>
              <a:rPr lang="en-US" sz="3500"/>
              <a:t>	:	Sam </a:t>
            </a:r>
            <a:r>
              <a:rPr lang="en-US" sz="3500" dirty="0" err="1"/>
              <a:t>Fite</a:t>
            </a:r>
            <a:endParaRPr lang="en-US" sz="3500" dirty="0"/>
          </a:p>
          <a:p>
            <a:pPr marL="0" indent="0">
              <a:spcBef>
                <a:spcPts val="0"/>
              </a:spcBef>
              <a:buNone/>
            </a:pPr>
            <a:r>
              <a:rPr lang="en-US" sz="3500" dirty="0"/>
              <a:t>Pipeline Coder			: 	Andrew Conley</a:t>
            </a:r>
          </a:p>
          <a:p>
            <a:pPr marL="0" indent="0">
              <a:spcBef>
                <a:spcPts val="0"/>
              </a:spcBef>
              <a:buNone/>
            </a:pPr>
            <a:r>
              <a:rPr lang="en-US" sz="3500" dirty="0"/>
              <a:t>Pipeline Documenter		: 	Lucas Sheldon</a:t>
            </a:r>
          </a:p>
          <a:p>
            <a:pPr marL="0" indent="0">
              <a:spcBef>
                <a:spcPts val="0"/>
              </a:spcBef>
              <a:buNone/>
            </a:pPr>
            <a:r>
              <a:rPr lang="en-US" sz="3500" dirty="0"/>
              <a:t>Evaluation Coder			:	Scott Thiel</a:t>
            </a:r>
          </a:p>
          <a:p>
            <a:pPr marL="0" indent="0">
              <a:spcBef>
                <a:spcPts val="0"/>
              </a:spcBef>
              <a:buNone/>
            </a:pPr>
            <a:r>
              <a:rPr lang="en-US" sz="3500" dirty="0"/>
              <a:t>Evaluation Documenter	: 	Julian Cohn</a:t>
            </a:r>
          </a:p>
        </p:txBody>
      </p:sp>
    </p:spTree>
    <p:extLst>
      <p:ext uri="{BB962C8B-B14F-4D97-AF65-F5344CB8AC3E}">
        <p14:creationId xmlns:p14="http://schemas.microsoft.com/office/powerpoint/2010/main" val="641722360"/>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77</TotalTime>
  <Words>218</Words>
  <Application>Microsoft Office PowerPoint</Application>
  <PresentationFormat>Widescreen</PresentationFormat>
  <Paragraphs>19</Paragraphs>
  <Slides>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Trebuchet MS</vt:lpstr>
      <vt:lpstr>Berlin</vt:lpstr>
      <vt:lpstr>Computer Organization Final Project</vt:lpstr>
      <vt:lpstr>The Code</vt:lpstr>
      <vt:lpstr>The Results</vt:lpstr>
      <vt:lpstr>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Organization Final Project</dc:title>
  <dc:creator>Richie Massimilla</dc:creator>
  <cp:lastModifiedBy>Richie Massimilla</cp:lastModifiedBy>
  <cp:revision>8</cp:revision>
  <dcterms:created xsi:type="dcterms:W3CDTF">2018-04-30T03:23:14Z</dcterms:created>
  <dcterms:modified xsi:type="dcterms:W3CDTF">2018-04-30T04:40:53Z</dcterms:modified>
</cp:coreProperties>
</file>